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52" r:id="rId4"/>
    <p:sldId id="2560" r:id="rId5"/>
    <p:sldId id="2556" r:id="rId6"/>
    <p:sldId id="2557" r:id="rId7"/>
    <p:sldId id="2558" r:id="rId8"/>
    <p:sldId id="2559" r:id="rId9"/>
  </p:sldIdLst>
  <p:sldSz cx="12192000" cy="6858000"/>
  <p:notesSz cx="6858000" cy="91440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8DE25C-F8A1-E2ED-2BA1-455CCCD84C51}" name="Jorge Alejandro Hidalgo López" initials="JH" userId="S::jhidalgo@icafe.cr::165ae0b1-4c40-4a51-b33d-0577af1465f0" providerId="AD"/>
  <p188:author id="{AE95C884-D084-C9DC-0CCA-D1FDF7D8394A}" name="MARIA VALERIA CORTES ARGUEDAS" initials="MC" userId="S::mcortesa@ulicori.net::8ca958ba-f199-46ff-81f1-9e8308162b65" providerId="AD"/>
  <p188:author id="{D3BC1BEE-A921-8A99-EEBF-820515B07BA4}" name="Alcides Quirós Madrigal" initials="AQ" userId="S::aquiros@icafe.cr::563ef6b0-44ac-4dc2-bb80-7730568c189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06CA"/>
    <a:srgbClr val="60FF4B"/>
    <a:srgbClr val="FF3300"/>
    <a:srgbClr val="00B0F0"/>
    <a:srgbClr val="002060"/>
    <a:srgbClr val="34507B"/>
    <a:srgbClr val="499057"/>
    <a:srgbClr val="83A589"/>
    <a:srgbClr val="6DA67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530889-0924-4F5B-A743-75D682BFEB5D}" v="7" dt="2026-04-28T18:47:16.6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582" y="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Carlos Castillo Molina" userId="3321f39d-c43d-4dc1-aab8-e37c264880eb" providerId="ADAL" clId="{CF0E7DC8-4F83-4E08-A75A-7ECE842A8D81}"/>
    <pc:docChg chg="undo redo custSel addSld delSld modSld sldOrd">
      <pc:chgData name="Juan Carlos Castillo Molina" userId="3321f39d-c43d-4dc1-aab8-e37c264880eb" providerId="ADAL" clId="{CF0E7DC8-4F83-4E08-A75A-7ECE842A8D81}" dt="2026-04-28T18:47:40.417" v="4094" actId="20577"/>
      <pc:docMkLst>
        <pc:docMk/>
      </pc:docMkLst>
      <pc:sldChg chg="delSp modSp mod">
        <pc:chgData name="Juan Carlos Castillo Molina" userId="3321f39d-c43d-4dc1-aab8-e37c264880eb" providerId="ADAL" clId="{CF0E7DC8-4F83-4E08-A75A-7ECE842A8D81}" dt="2026-04-28T15:51:02.262" v="3998" actId="20577"/>
        <pc:sldMkLst>
          <pc:docMk/>
          <pc:sldMk cId="4284725626" sldId="256"/>
        </pc:sldMkLst>
        <pc:spChg chg="mod">
          <ac:chgData name="Juan Carlos Castillo Molina" userId="3321f39d-c43d-4dc1-aab8-e37c264880eb" providerId="ADAL" clId="{CF0E7DC8-4F83-4E08-A75A-7ECE842A8D81}" dt="2026-04-28T15:51:02.262" v="3998" actId="20577"/>
          <ac:spMkLst>
            <pc:docMk/>
            <pc:sldMk cId="4284725626" sldId="256"/>
            <ac:spMk id="6" creationId="{36AB1472-46B9-4B0A-99DC-7E1FA61E84DC}"/>
          </ac:spMkLst>
        </pc:spChg>
      </pc:sldChg>
      <pc:sldChg chg="addSp delSp modSp mod">
        <pc:chgData name="Juan Carlos Castillo Molina" userId="3321f39d-c43d-4dc1-aab8-e37c264880eb" providerId="ADAL" clId="{CF0E7DC8-4F83-4E08-A75A-7ECE842A8D81}" dt="2026-04-28T17:16:21.249" v="4042" actId="20577"/>
        <pc:sldMkLst>
          <pc:docMk/>
          <pc:sldMk cId="4058002965" sldId="2552"/>
        </pc:sldMkLst>
        <pc:spChg chg="mod">
          <ac:chgData name="Juan Carlos Castillo Molina" userId="3321f39d-c43d-4dc1-aab8-e37c264880eb" providerId="ADAL" clId="{CF0E7DC8-4F83-4E08-A75A-7ECE842A8D81}" dt="2026-04-28T17:16:21.249" v="4042" actId="20577"/>
          <ac:spMkLst>
            <pc:docMk/>
            <pc:sldMk cId="4058002965" sldId="2552"/>
            <ac:spMk id="14" creationId="{6D0431A7-51F0-6FD3-06E5-7B29BBE04064}"/>
          </ac:spMkLst>
        </pc:spChg>
        <pc:picChg chg="add del mod">
          <ac:chgData name="Juan Carlos Castillo Molina" userId="3321f39d-c43d-4dc1-aab8-e37c264880eb" providerId="ADAL" clId="{CF0E7DC8-4F83-4E08-A75A-7ECE842A8D81}" dt="2026-04-28T15:51:06.281" v="3999" actId="478"/>
          <ac:picMkLst>
            <pc:docMk/>
            <pc:sldMk cId="4058002965" sldId="2552"/>
            <ac:picMk id="3" creationId="{9A9E329F-9D9B-844A-B344-E94EEF0DEDC2}"/>
          </ac:picMkLst>
        </pc:picChg>
        <pc:picChg chg="add mod">
          <ac:chgData name="Juan Carlos Castillo Molina" userId="3321f39d-c43d-4dc1-aab8-e37c264880eb" providerId="ADAL" clId="{CF0E7DC8-4F83-4E08-A75A-7ECE842A8D81}" dt="2026-04-28T16:24:44.057" v="4040" actId="14100"/>
          <ac:picMkLst>
            <pc:docMk/>
            <pc:sldMk cId="4058002965" sldId="2552"/>
            <ac:picMk id="4" creationId="{F6C94C8D-7A8C-1AC5-2478-2AA9ACFC7DB3}"/>
          </ac:picMkLst>
        </pc:picChg>
      </pc:sldChg>
      <pc:sldChg chg="addSp delSp modSp mod">
        <pc:chgData name="Juan Carlos Castillo Molina" userId="3321f39d-c43d-4dc1-aab8-e37c264880eb" providerId="ADAL" clId="{CF0E7DC8-4F83-4E08-A75A-7ECE842A8D81}" dt="2026-04-28T18:38:16.635" v="4072" actId="20577"/>
        <pc:sldMkLst>
          <pc:docMk/>
          <pc:sldMk cId="263347290" sldId="2556"/>
        </pc:sldMkLst>
        <pc:spChg chg="mod">
          <ac:chgData name="Juan Carlos Castillo Molina" userId="3321f39d-c43d-4dc1-aab8-e37c264880eb" providerId="ADAL" clId="{CF0E7DC8-4F83-4E08-A75A-7ECE842A8D81}" dt="2026-04-28T18:38:16.635" v="4072" actId="20577"/>
          <ac:spMkLst>
            <pc:docMk/>
            <pc:sldMk cId="263347290" sldId="2556"/>
            <ac:spMk id="3" creationId="{87308295-AB40-3C40-F446-14DB01B3212A}"/>
          </ac:spMkLst>
        </pc:spChg>
        <pc:spChg chg="add del mod">
          <ac:chgData name="Juan Carlos Castillo Molina" userId="3321f39d-c43d-4dc1-aab8-e37c264880eb" providerId="ADAL" clId="{CF0E7DC8-4F83-4E08-A75A-7ECE842A8D81}" dt="2026-04-28T16:14:49.881" v="4033" actId="20577"/>
          <ac:spMkLst>
            <pc:docMk/>
            <pc:sldMk cId="263347290" sldId="2556"/>
            <ac:spMk id="9" creationId="{2114C983-C545-0620-354B-CA8FE47DC2D1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4-28T18:38:11.860" v="4070" actId="14100"/>
          <ac:graphicFrameMkLst>
            <pc:docMk/>
            <pc:sldMk cId="263347290" sldId="2556"/>
            <ac:graphicFrameMk id="5" creationId="{34F4F1CF-D4EA-E216-3D17-1A978731C403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4-28T15:51:39.105" v="4007" actId="478"/>
          <ac:graphicFrameMkLst>
            <pc:docMk/>
            <pc:sldMk cId="263347290" sldId="2556"/>
            <ac:graphicFrameMk id="6" creationId="{842750D2-0B18-D7D6-352A-F1BEB658C0C0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4-28T18:33:56.892" v="4064" actId="14100"/>
        <pc:sldMkLst>
          <pc:docMk/>
          <pc:sldMk cId="4186037163" sldId="2557"/>
        </pc:sldMkLst>
        <pc:spChg chg="mod">
          <ac:chgData name="Juan Carlos Castillo Molina" userId="3321f39d-c43d-4dc1-aab8-e37c264880eb" providerId="ADAL" clId="{CF0E7DC8-4F83-4E08-A75A-7ECE842A8D81}" dt="2026-04-28T17:25:41.485" v="4055" actId="20577"/>
          <ac:spMkLst>
            <pc:docMk/>
            <pc:sldMk cId="4186037163" sldId="2557"/>
            <ac:spMk id="8" creationId="{46489F10-1B1C-29DE-B8AD-88D46430E4AD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4-28T18:31:40.303" v="4056" actId="478"/>
          <ac:graphicFrameMkLst>
            <pc:docMk/>
            <pc:sldMk cId="4186037163" sldId="2557"/>
            <ac:graphicFrameMk id="2" creationId="{BDF6FB3E-B617-F397-73FD-6CAA4BBAA8F9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4-28T16:14:52.663" v="4034" actId="478"/>
          <ac:graphicFrameMkLst>
            <pc:docMk/>
            <pc:sldMk cId="4186037163" sldId="2557"/>
            <ac:graphicFrameMk id="3" creationId="{396AFCF2-495B-5EE2-5BE2-6F070EB56DF5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4-28T18:33:56.892" v="4064" actId="14100"/>
          <ac:graphicFrameMkLst>
            <pc:docMk/>
            <pc:sldMk cId="4186037163" sldId="2557"/>
            <ac:graphicFrameMk id="4" creationId="{6B7EE3E8-1DF1-E1A2-4B53-67BA80059249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4-28T18:45:43.195" v="4084" actId="20577"/>
        <pc:sldMkLst>
          <pc:docMk/>
          <pc:sldMk cId="1636667196" sldId="2558"/>
        </pc:sldMkLst>
        <pc:spChg chg="mod">
          <ac:chgData name="Juan Carlos Castillo Molina" userId="3321f39d-c43d-4dc1-aab8-e37c264880eb" providerId="ADAL" clId="{CF0E7DC8-4F83-4E08-A75A-7ECE842A8D81}" dt="2026-04-28T18:45:43.195" v="4084" actId="20577"/>
          <ac:spMkLst>
            <pc:docMk/>
            <pc:sldMk cId="1636667196" sldId="2558"/>
            <ac:spMk id="4" creationId="{A60CFAD0-C18E-8430-5653-649ADF4BEE77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4-28T18:45:16.480" v="4075" actId="14100"/>
          <ac:graphicFrameMkLst>
            <pc:docMk/>
            <pc:sldMk cId="1636667196" sldId="2558"/>
            <ac:graphicFrameMk id="5" creationId="{C1D41E0C-4DED-D5EB-C10F-50199C994E25}"/>
          </ac:graphicFrameMkLst>
        </pc:graphicFrameChg>
        <pc:graphicFrameChg chg="add mod">
          <ac:chgData name="Juan Carlos Castillo Molina" userId="3321f39d-c43d-4dc1-aab8-e37c264880eb" providerId="ADAL" clId="{CF0E7DC8-4F83-4E08-A75A-7ECE842A8D81}" dt="2026-04-28T18:45:39.600" v="4082" actId="14100"/>
          <ac:graphicFrameMkLst>
            <pc:docMk/>
            <pc:sldMk cId="1636667196" sldId="2558"/>
            <ac:graphicFrameMk id="6" creationId="{7C91938B-C033-45A8-B772-192C7F469E4B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4-28T16:15:03.692" v="4035" actId="478"/>
          <ac:graphicFrameMkLst>
            <pc:docMk/>
            <pc:sldMk cId="1636667196" sldId="2558"/>
            <ac:graphicFrameMk id="7" creationId="{1A259453-7901-2434-9FD6-E593120BFFCA}"/>
          </ac:graphicFrameMkLst>
        </pc:graphicFrameChg>
        <pc:graphicFrameChg chg="add del mod">
          <ac:chgData name="Juan Carlos Castillo Molina" userId="3321f39d-c43d-4dc1-aab8-e37c264880eb" providerId="ADAL" clId="{CF0E7DC8-4F83-4E08-A75A-7ECE842A8D81}" dt="2026-04-28T18:45:17.954" v="4076" actId="478"/>
          <ac:graphicFrameMkLst>
            <pc:docMk/>
            <pc:sldMk cId="1636667196" sldId="2558"/>
            <ac:graphicFrameMk id="8" creationId="{7C91938B-C033-45A8-B772-192C7F469E4B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4-28T18:47:40.417" v="4094" actId="20577"/>
        <pc:sldMkLst>
          <pc:docMk/>
          <pc:sldMk cId="1991370206" sldId="2559"/>
        </pc:sldMkLst>
        <pc:spChg chg="mod">
          <ac:chgData name="Juan Carlos Castillo Molina" userId="3321f39d-c43d-4dc1-aab8-e37c264880eb" providerId="ADAL" clId="{CF0E7DC8-4F83-4E08-A75A-7ECE842A8D81}" dt="2026-04-28T18:47:40.417" v="4094" actId="20577"/>
          <ac:spMkLst>
            <pc:docMk/>
            <pc:sldMk cId="1991370206" sldId="2559"/>
            <ac:spMk id="4" creationId="{2B426963-1096-9604-3DE9-AE1AC8FC6352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4-28T18:47:37.678" v="4090" actId="1076"/>
          <ac:graphicFrameMkLst>
            <pc:docMk/>
            <pc:sldMk cId="1991370206" sldId="2559"/>
            <ac:graphicFrameMk id="5" creationId="{91EF6101-C9FC-B9F4-E697-53A23A2467D5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4-28T16:15:07.291" v="4036" actId="478"/>
          <ac:graphicFrameMkLst>
            <pc:docMk/>
            <pc:sldMk cId="1991370206" sldId="2559"/>
            <ac:graphicFrameMk id="6" creationId="{437739A1-2B24-850B-43E5-44CF4B06B305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4-28T15:51:33.091" v="4006" actId="20577"/>
        <pc:sldMkLst>
          <pc:docMk/>
          <pc:sldMk cId="1480523509" sldId="2560"/>
        </pc:sldMkLst>
        <pc:spChg chg="mod">
          <ac:chgData name="Juan Carlos Castillo Molina" userId="3321f39d-c43d-4dc1-aab8-e37c264880eb" providerId="ADAL" clId="{CF0E7DC8-4F83-4E08-A75A-7ECE842A8D81}" dt="2026-04-28T15:51:33.091" v="4006" actId="20577"/>
          <ac:spMkLst>
            <pc:docMk/>
            <pc:sldMk cId="1480523509" sldId="2560"/>
            <ac:spMk id="14" creationId="{ED9C0109-8FE2-7AA7-B0C9-DA1EFF2B43DF}"/>
          </ac:spMkLst>
        </pc:spChg>
        <pc:graphicFrameChg chg="add mod">
          <ac:chgData name="Juan Carlos Castillo Molina" userId="3321f39d-c43d-4dc1-aab8-e37c264880eb" providerId="ADAL" clId="{CF0E7DC8-4F83-4E08-A75A-7ECE842A8D81}" dt="2026-04-28T15:51:29.331" v="4002" actId="1076"/>
          <ac:graphicFrameMkLst>
            <pc:docMk/>
            <pc:sldMk cId="1480523509" sldId="2560"/>
            <ac:graphicFrameMk id="2" creationId="{FF82D850-0C91-6769-F042-67A7C45C1F64}"/>
          </ac:graphicFrameMkLst>
        </pc:graphicFrameChg>
        <pc:graphicFrameChg chg="add del mod">
          <ac:chgData name="Juan Carlos Castillo Molina" userId="3321f39d-c43d-4dc1-aab8-e37c264880eb" providerId="ADAL" clId="{CF0E7DC8-4F83-4E08-A75A-7ECE842A8D81}" dt="2026-04-28T15:51:10.537" v="4000" actId="478"/>
          <ac:graphicFrameMkLst>
            <pc:docMk/>
            <pc:sldMk cId="1480523509" sldId="2560"/>
            <ac:graphicFrameMk id="3" creationId="{78DC707F-B019-640C-07F7-47D4E7D0A159}"/>
          </ac:graphicFrameMkLst>
        </pc:graphicFrameChg>
      </pc:sldChg>
    </pc:docChg>
  </pc:docChgLst>
  <pc:docChgLst>
    <pc:chgData name="Jorge Alejandro Hidalgo López" userId="165ae0b1-4c40-4a51-b33d-0577af1465f0" providerId="ADAL" clId="{B93CAD89-3D6A-4988-9591-8BBF08D0428E}"/>
    <pc:docChg chg="undo custSel modSld">
      <pc:chgData name="Jorge Alejandro Hidalgo López" userId="165ae0b1-4c40-4a51-b33d-0577af1465f0" providerId="ADAL" clId="{B93CAD89-3D6A-4988-9591-8BBF08D0428E}" dt="2026-04-07T16:55:04.233" v="254" actId="20577"/>
      <pc:docMkLst>
        <pc:docMk/>
      </pc:docMkLst>
      <pc:sldChg chg="modSp mod">
        <pc:chgData name="Jorge Alejandro Hidalgo López" userId="165ae0b1-4c40-4a51-b33d-0577af1465f0" providerId="ADAL" clId="{B93CAD89-3D6A-4988-9591-8BBF08D0428E}" dt="2026-04-07T15:58:32.821" v="9" actId="20577"/>
        <pc:sldMkLst>
          <pc:docMk/>
          <pc:sldMk cId="4284725626" sldId="256"/>
        </pc:sldMkLst>
        <pc:spChg chg="mod">
          <ac:chgData name="Jorge Alejandro Hidalgo López" userId="165ae0b1-4c40-4a51-b33d-0577af1465f0" providerId="ADAL" clId="{B93CAD89-3D6A-4988-9591-8BBF08D0428E}" dt="2026-04-07T15:58:32.821" v="9" actId="20577"/>
          <ac:spMkLst>
            <pc:docMk/>
            <pc:sldMk cId="4284725626" sldId="256"/>
            <ac:spMk id="6" creationId="{36AB1472-46B9-4B0A-99DC-7E1FA61E84DC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49:35.097" v="228" actId="14100"/>
        <pc:sldMkLst>
          <pc:docMk/>
          <pc:sldMk cId="4058002965" sldId="2552"/>
        </pc:sldMkLst>
        <pc:spChg chg="mod">
          <ac:chgData name="Jorge Alejandro Hidalgo López" userId="165ae0b1-4c40-4a51-b33d-0577af1465f0" providerId="ADAL" clId="{B93CAD89-3D6A-4988-9591-8BBF08D0428E}" dt="2026-04-07T16:42:22.509" v="210" actId="20577"/>
          <ac:spMkLst>
            <pc:docMk/>
            <pc:sldMk cId="4058002965" sldId="2552"/>
            <ac:spMk id="14" creationId="{6D0431A7-51F0-6FD3-06E5-7B29BBE04064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08:40.333" v="49" actId="20577"/>
        <pc:sldMkLst>
          <pc:docMk/>
          <pc:sldMk cId="263347290" sldId="2556"/>
        </pc:sldMkLst>
        <pc:spChg chg="mod">
          <ac:chgData name="Jorge Alejandro Hidalgo López" userId="165ae0b1-4c40-4a51-b33d-0577af1465f0" providerId="ADAL" clId="{B93CAD89-3D6A-4988-9591-8BBF08D0428E}" dt="2026-04-07T16:08:32.286" v="46" actId="20577"/>
          <ac:spMkLst>
            <pc:docMk/>
            <pc:sldMk cId="263347290" sldId="2556"/>
            <ac:spMk id="3" creationId="{87308295-AB40-3C40-F446-14DB01B3212A}"/>
          </ac:spMkLst>
        </pc:spChg>
        <pc:spChg chg="mod">
          <ac:chgData name="Jorge Alejandro Hidalgo López" userId="165ae0b1-4c40-4a51-b33d-0577af1465f0" providerId="ADAL" clId="{B93CAD89-3D6A-4988-9591-8BBF08D0428E}" dt="2026-04-07T16:08:40.333" v="49" actId="20577"/>
          <ac:spMkLst>
            <pc:docMk/>
            <pc:sldMk cId="263347290" sldId="2556"/>
            <ac:spMk id="9" creationId="{2114C983-C545-0620-354B-CA8FE47DC2D1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55:04.233" v="254" actId="20577"/>
        <pc:sldMkLst>
          <pc:docMk/>
          <pc:sldMk cId="4186037163" sldId="2557"/>
        </pc:sldMkLst>
        <pc:spChg chg="mod">
          <ac:chgData name="Jorge Alejandro Hidalgo López" userId="165ae0b1-4c40-4a51-b33d-0577af1465f0" providerId="ADAL" clId="{B93CAD89-3D6A-4988-9591-8BBF08D0428E}" dt="2026-04-07T16:55:04.233" v="254" actId="20577"/>
          <ac:spMkLst>
            <pc:docMk/>
            <pc:sldMk cId="4186037163" sldId="2557"/>
            <ac:spMk id="8" creationId="{46489F10-1B1C-29DE-B8AD-88D46430E4AD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19:48.971" v="150" actId="20577"/>
        <pc:sldMkLst>
          <pc:docMk/>
          <pc:sldMk cId="1636667196" sldId="2558"/>
        </pc:sldMkLst>
        <pc:spChg chg="mod">
          <ac:chgData name="Jorge Alejandro Hidalgo López" userId="165ae0b1-4c40-4a51-b33d-0577af1465f0" providerId="ADAL" clId="{B93CAD89-3D6A-4988-9591-8BBF08D0428E}" dt="2026-04-07T16:19:48.971" v="150" actId="20577"/>
          <ac:spMkLst>
            <pc:docMk/>
            <pc:sldMk cId="1636667196" sldId="2558"/>
            <ac:spMk id="4" creationId="{A60CFAD0-C18E-8430-5653-649ADF4BEE77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29:36.494" v="183" actId="14100"/>
        <pc:sldMkLst>
          <pc:docMk/>
          <pc:sldMk cId="1991370206" sldId="2559"/>
        </pc:sldMkLst>
        <pc:spChg chg="mod">
          <ac:chgData name="Jorge Alejandro Hidalgo López" userId="165ae0b1-4c40-4a51-b33d-0577af1465f0" providerId="ADAL" clId="{B93CAD89-3D6A-4988-9591-8BBF08D0428E}" dt="2026-04-07T16:29:03.435" v="175" actId="20577"/>
          <ac:spMkLst>
            <pc:docMk/>
            <pc:sldMk cId="1991370206" sldId="2559"/>
            <ac:spMk id="4" creationId="{2B426963-1096-9604-3DE9-AE1AC8FC6352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02:04.697" v="22" actId="20577"/>
        <pc:sldMkLst>
          <pc:docMk/>
          <pc:sldMk cId="1480523509" sldId="2560"/>
        </pc:sldMkLst>
        <pc:spChg chg="mod">
          <ac:chgData name="Jorge Alejandro Hidalgo López" userId="165ae0b1-4c40-4a51-b33d-0577af1465f0" providerId="ADAL" clId="{B93CAD89-3D6A-4988-9591-8BBF08D0428E}" dt="2026-04-07T16:02:04.697" v="22" actId="20577"/>
          <ac:spMkLst>
            <pc:docMk/>
            <pc:sldMk cId="1480523509" sldId="2560"/>
            <ac:spMk id="14" creationId="{ED9C0109-8FE2-7AA7-B0C9-DA1EFF2B43DF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'Diap 6'!$N$185</c:f>
              <c:strCache>
                <c:ptCount val="1"/>
                <c:pt idx="0">
                  <c:v>Precio Promedio Exportacion USD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E33E-48D6-8444-71E5B1E5B318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solidFill>
                  <a:srgbClr val="7030A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33E-48D6-8444-71E5B1E5B318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E33E-48D6-8444-71E5B1E5B318}"/>
              </c:ext>
            </c:extLst>
          </c:dPt>
          <c:dLbls>
            <c:dLbl>
              <c:idx val="0"/>
              <c:layout>
                <c:manualLayout>
                  <c:x val="-2.0492588145942216E-2"/>
                  <c:y val="-2.74961291138040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33E-48D6-8444-71E5B1E5B318}"/>
                </c:ext>
              </c:extLst>
            </c:dLbl>
            <c:dLbl>
              <c:idx val="1"/>
              <c:layout>
                <c:manualLayout>
                  <c:x val="-7.8306654893690354E-3"/>
                  <c:y val="1.85644542050463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33E-48D6-8444-71E5B1E5B318}"/>
                </c:ext>
              </c:extLst>
            </c:dLbl>
            <c:dLbl>
              <c:idx val="2"/>
              <c:layout>
                <c:manualLayout>
                  <c:x val="2.0590847261088736E-2"/>
                  <c:y val="-5.01635251923593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33E-48D6-8444-71E5B1E5B3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6'!$P$185:$R$185</c:f>
              <c:numCache>
                <c:formatCode>_(* #,##0.00_);_(* \(#,##0.00\);_(* "-"??_);_(@_)</c:formatCode>
                <c:ptCount val="3"/>
                <c:pt idx="0">
                  <c:v>221.82</c:v>
                </c:pt>
                <c:pt idx="1">
                  <c:v>295.61</c:v>
                </c:pt>
                <c:pt idx="2">
                  <c:v>339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33E-48D6-8444-71E5B1E5B3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0128896"/>
        <c:axId val="1015779808"/>
      </c:barChart>
      <c:lineChart>
        <c:grouping val="standard"/>
        <c:varyColors val="0"/>
        <c:ser>
          <c:idx val="1"/>
          <c:order val="1"/>
          <c:tx>
            <c:strRef>
              <c:f>'Diap 6'!$N$186</c:f>
              <c:strCache>
                <c:ptCount val="1"/>
                <c:pt idx="0">
                  <c:v>Precio Promedio CN CRC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6'!$P$186:$R$186</c:f>
              <c:numCache>
                <c:formatCode>_(* #,##0.00_);_(* \(#,##0.00\);_(* "-"??_);_(@_)</c:formatCode>
                <c:ptCount val="3"/>
                <c:pt idx="0">
                  <c:v>1920.01</c:v>
                </c:pt>
                <c:pt idx="1">
                  <c:v>3103.19</c:v>
                </c:pt>
                <c:pt idx="2">
                  <c:v>3010.25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E33E-48D6-8444-71E5B1E5B3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78251136"/>
        <c:axId val="1454926112"/>
      </c:lineChart>
      <c:catAx>
        <c:axId val="1778251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4926112"/>
        <c:crosses val="autoZero"/>
        <c:auto val="1"/>
        <c:lblAlgn val="ctr"/>
        <c:lblOffset val="100"/>
        <c:noMultiLvlLbl val="0"/>
      </c:catAx>
      <c:valAx>
        <c:axId val="1454926112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8251136"/>
        <c:crosses val="autoZero"/>
        <c:crossBetween val="between"/>
      </c:valAx>
      <c:valAx>
        <c:axId val="1015779808"/>
        <c:scaling>
          <c:orientation val="minMax"/>
        </c:scaling>
        <c:delete val="0"/>
        <c:axPos val="r"/>
        <c:numFmt formatCode="_(* #,##0.00_);_(* \(#,##0.00\);_(* &quot;-&quot;??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0128896"/>
        <c:crosses val="max"/>
        <c:crossBetween val="between"/>
      </c:valAx>
      <c:catAx>
        <c:axId val="13401288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15779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674458729137146"/>
          <c:y val="0.82001018188034058"/>
          <c:w val="0.34320514761922272"/>
          <c:h val="0.163202427087244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7B7C8-A469-4311-B95E-6D8224B95227}" type="datetimeFigureOut">
              <a:rPr lang="es-CR" smtClean="0"/>
              <a:t>28/4/2026</a:t>
            </a:fld>
            <a:endParaRPr lang="es-C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1F829-7979-4A36-9F32-90186E00557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970213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03BDD5-A8A1-C67F-A38C-78DF56A27E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3A175E-A8FE-209C-5D4D-846C87B566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F51D93-06A6-0FE2-B7B4-91EB0F7E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28/4/2026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52CBB32-D4A6-3B98-7983-5F72A5A47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FB08B86-7823-6F6F-3341-50A96494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239446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D78662-1229-BBD9-ED4F-7CD2B84AD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3AEC37-2495-F4F1-4A8A-F2C2D56B28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BD03268-2993-7362-01F1-7B178E45B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28/4/2026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B042B6-6F4A-7C61-D93E-AFB94BAE0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FF14E3-C893-C586-30D7-86F4A68A4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3927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032230C-A85B-DA07-4D1B-535A9CE64D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458E66A-9500-B34D-BF8A-A3A76218CF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B7372-D8EB-BBF8-2960-38AA0B62E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28/4/2026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0B7256-2066-58DB-5E1F-7A02A89CA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92D311-6280-B163-5DC0-DD5828CD6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68544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32286-C75B-6837-526E-F572947DE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80AC37-C430-B844-8B13-2044354ACD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AE584-E98E-FD30-B2A5-124DCE166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04/28/2026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C7C40-9D2F-5FA6-F84B-818B7C5CE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38657-BFB5-1532-1777-BC45808A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61291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B3416-9CED-258C-F651-F6F6DB2B7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837DD2-BE95-B682-DFA9-BAA64DBBF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097DF-4675-7875-F227-7876A35EC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04/28/2026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F2C80-8201-6548-4F6A-CEB74B046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800C3-3587-2A78-79FD-505142D62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59351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FD2BA-607F-AE7E-FE83-3ED8E6CB4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4A3514-E67A-5B6E-EBE8-75AD88BB6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6F3730-93CC-F734-9106-35FC62EFF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04/28/2026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DCE47-FB6C-6C99-89D5-55E805B3C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291D6-1BD8-A371-5F2A-7BC046227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91839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30A2C-314B-29E5-92E4-EC655289E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B4CB4-E963-C58C-81BA-3A6656A36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8BBE9D-E295-76EF-B1E7-F0513D3D74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1C420A-428A-D6FE-0B48-C56F26E23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04/28/2026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C32624-9BCC-5B59-D557-CD33D5871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D940B9-5B13-03CE-ACC6-9B71E0C88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6882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E6148-00D6-7913-FF90-2A6C57301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BAE49-887B-5353-F8FF-7642200FE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1939A-29F6-0EAD-9CFD-4CEE1DD6A7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45D03F-8F2E-3175-BAAD-4CAD5000C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6F954D-BD4C-002E-713D-A341E50B26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6AF955-07FA-8CD6-6EFD-B31216EB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04/28/2026</a:t>
            </a:fld>
            <a:endParaRPr lang="en-C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A3D9CF-1B95-00C7-4D86-7F993CD69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81696B-87BF-DBEB-1CC5-CB02DC7E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100230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C0889-9AFE-0020-7B22-F4BF5558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58B8A8-E539-3452-CF90-740503173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04/28/2026</a:t>
            </a:fld>
            <a:endParaRPr lang="en-C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6B75B9-1E77-1C90-7B00-10F356F64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13689-AC1E-8687-D9CB-F47D0427E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2173789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E40444-00C6-4237-C3DB-5147D41C6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04/28/2026</a:t>
            </a:fld>
            <a:endParaRPr lang="en-C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BB4870-8A94-6680-F0CE-8E04AAE2C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F56609-B07A-9958-C788-758A2EE91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91731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351AF-487A-4ABF-2BCE-E233C91A0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4B6CD-F6D1-50BA-12B6-9E99624F8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7E6C40-4C5B-DFFB-1C41-49E9F08EA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1680A9-A3DA-C94E-3E1B-C798A1E41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04/28/2026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D49A65-3155-1A40-B9FE-B689541A2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F928F-38D2-947D-C205-DEE2A5EA5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4484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843C13-8368-2EAD-F8D8-AE91DF944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97D5E9-D620-70BB-9103-FF1D67B600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01D6F6-57F9-7815-53C4-42D42917D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28/4/2026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24964D-CA93-E897-B6DA-4C61670B0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CA21D0-15B6-2E49-6622-2A0DAFEB5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367419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EF876-C354-9A9F-44F7-7DB63BF32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2266A2-BF42-A5FA-B286-A55FFD8BC5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9406D9-BF47-A165-AD0A-C956F94C3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0AE78-519C-2918-6E55-12751047B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04/28/2026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A2A150-0427-6777-630B-FFF6FD9B8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1D5CCA-92CE-7625-FE5C-A75F03C04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898753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4CE9D-C297-D828-F0BC-0721880F4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800CA0-C839-E89D-47F1-8DB01358C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0C479-3B81-5FF0-21C2-C63DF2B90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04/28/2026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CBC98F-A5B9-EF76-F4C0-960323B7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C1F3B-DF8A-622B-9E8E-F0C51DCA8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5856560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0CBF9C-1685-8D6B-6636-F551E17054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C715B4-F1C7-CFA0-31EE-969531447E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FAECD3-6A6A-C18A-074A-17604A4EC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04/28/2026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7FB68-ED08-57AF-94E3-13BF58F02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CC40B4-D1B1-0105-9D5F-807E37BF4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934955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DCDD0E-2088-61C9-7539-47C5F3FE6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7C9777-449B-11E6-BED1-925DB4ED8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722101B-6C94-4F45-F9A7-EA10DE951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28/4/2026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E94393-91AC-BFC7-6206-E8091606C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D8A2C4B-301B-DA52-826C-AEEAC0F2E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299144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CA498-6434-F28F-CE89-FA9E7F374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5C7EBC-1B70-032A-614F-B47BCCFB46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FD85FDE-7A5D-0BF0-71EC-95EE21477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A519B95-71E4-9746-D0F1-E057D4940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28/4/2026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5C4AE0D-23C5-5B3E-B798-8CCB14167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A29B012-C15C-5E96-40FA-A717C3E39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94525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007A3E-4988-FE20-F418-0E4C84556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395AB-F06A-C957-D0DB-B739989C1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04D3E34-2D4D-AA8F-C0FB-9371CB217E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122E46C-4F7D-926A-D5D4-D289AB1358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103A4B1-EC34-312E-D9A2-D12EDAD31E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C02AF63-6DA5-071C-E96A-DFD95ADC4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28/4/2026</a:t>
            </a:fld>
            <a:endParaRPr lang="es-CR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E6D48E3-83B7-0BDE-41EB-2233DB3A8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FD08204-7965-8229-F59D-5E04ECAC9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255070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1916D0-05D5-7FCF-1B6A-45696FB18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B88C9CC-A92C-6D83-33F5-350CB98E1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28/4/2026</a:t>
            </a:fld>
            <a:endParaRPr lang="es-CR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7AE3D17-CD70-E369-F898-E17EC6470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E98C345-512D-8E09-E191-0D9C33DC1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151965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DA31D96-3F17-1126-D4A8-F36D13A2B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28/4/2026</a:t>
            </a:fld>
            <a:endParaRPr lang="es-CR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1AF8266-3B86-8507-170B-997C71BFD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2DD0F71-B6A8-2BB3-0688-C893987EA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1961598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A9DCA8-59E7-0E48-FB3B-E053B134F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FE8E429-B9D2-2362-4379-A9FCB46D1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FB3A743-5207-57B7-BC8C-39280263C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2CF8F1-6C0B-725E-ABB5-C581324E5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28/4/2026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38A5D6-069D-6B68-1FC1-BEFE97B58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52336C9-12F5-6D33-B681-B76DB6B05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61807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255E5E-7993-7B4A-0198-A3482DFCA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E9DB97-3871-39C1-64CF-0E3822AF52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EAD103A-BA38-6BC5-9374-C84FD40D15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9D796E-B22D-7C61-4D71-8860F8685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28/4/2026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AA224B-9AA4-9A41-A7BD-EA672FC79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28D4753-5EDA-665C-86A2-D7C3ECCD9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633058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99D51A-18E4-6E2D-68B7-AA28B7569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6435BA7-77CF-5EA8-E0DE-C22CAD8D7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0B187F-A123-3FD5-A047-D5E09781A5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22874-C915-465C-9D23-2B6D09CEAEAA}" type="datetimeFigureOut">
              <a:rPr lang="es-CR" smtClean="0"/>
              <a:t>28/4/2026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A50BE35-B896-0426-CA92-101C90F718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2059097-FCBB-A023-0BEC-CA37F45F55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9294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218A0E-A149-718E-891F-5957C1E22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908CBE-5191-B21E-F757-BFDB76A26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AA6DF-F2C5-4C50-2EF3-09F335E827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A8423-FCB1-3F44-8B45-B39BBC4A5316}" type="datetimeFigureOut">
              <a:rPr lang="en-CR" smtClean="0"/>
              <a:t>04/28/2026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50396-36FD-9F27-3B3D-5424403067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5D09D-F76A-437F-E122-85D722B0B2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3078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rectangle with a white stripe&#10;&#10;Description automatically generated">
            <a:extLst>
              <a:ext uri="{FF2B5EF4-FFF2-40B4-BE49-F238E27FC236}">
                <a16:creationId xmlns:a16="http://schemas.microsoft.com/office/drawing/2014/main" id="{40DA24F7-812D-84CB-3E86-E7FC5BC20B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AB1472-46B9-4B0A-99DC-7E1FA61E84DC}"/>
              </a:ext>
            </a:extLst>
          </p:cNvPr>
          <p:cNvSpPr txBox="1"/>
          <p:nvPr/>
        </p:nvSpPr>
        <p:spPr>
          <a:xfrm>
            <a:off x="509954" y="34290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ESTADÍSTICA DE CAFÉ AL 27 DE ABRIL 2026</a:t>
            </a:r>
          </a:p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COSECHA 2025-2026</a:t>
            </a:r>
          </a:p>
        </p:txBody>
      </p:sp>
    </p:spTree>
    <p:extLst>
      <p:ext uri="{BB962C8B-B14F-4D97-AF65-F5344CB8AC3E}">
        <p14:creationId xmlns:p14="http://schemas.microsoft.com/office/powerpoint/2010/main" val="4284725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189774-6C04-600A-BA30-0370B42C7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6DEA1ABE-9D1B-8723-668F-D78D647B14DF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INFORME COMPARATIVO DE CAFÉ EN FRUTA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9F3BC7C-B3AB-1B87-3331-1FBD826531D3}"/>
              </a:ext>
            </a:extLst>
          </p:cNvPr>
          <p:cNvSpPr txBox="1"/>
          <p:nvPr/>
        </p:nvSpPr>
        <p:spPr>
          <a:xfrm>
            <a:off x="1097558" y="722720"/>
            <a:ext cx="10223498" cy="726518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Comportamiento de la cosecha 2025-2026</a:t>
            </a: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y afluencia de café de las cosechas 2023-2024, 2024-2025 y 2025-2026 (en fanegas)</a:t>
            </a:r>
          </a:p>
          <a:p>
            <a:endParaRPr lang="es-ES" sz="2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6D0431A7-51F0-6FD3-06E5-7B29BBE04064}"/>
              </a:ext>
            </a:extLst>
          </p:cNvPr>
          <p:cNvSpPr txBox="1"/>
          <p:nvPr/>
        </p:nvSpPr>
        <p:spPr>
          <a:xfrm>
            <a:off x="8645238" y="5364345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27 de Abril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6C94C8D-7A8C-1AC5-2478-2AA9ACFC7D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559" y="1522861"/>
            <a:ext cx="10223498" cy="3841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002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2C5D7-544B-6F25-F0BB-B5803C2A2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AA79F80D-A427-4C6F-013B-77F2EF395B82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INFORME COMPARATIVO DE CAFÉ EN FRUTA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A668C88-CCA5-236F-DB43-5BB14BEE2208}"/>
              </a:ext>
            </a:extLst>
          </p:cNvPr>
          <p:cNvSpPr txBox="1"/>
          <p:nvPr/>
        </p:nvSpPr>
        <p:spPr>
          <a:xfrm>
            <a:off x="1097558" y="722720"/>
            <a:ext cx="1022349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(EN FANEGAS) A la quincena del 16 al 31 de Marzo de cada año</a:t>
            </a:r>
          </a:p>
          <a:p>
            <a:endParaRPr lang="es-ES" sz="2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D9C0109-8FE2-7AA7-B0C9-DA1EFF2B43DF}"/>
              </a:ext>
            </a:extLst>
          </p:cNvPr>
          <p:cNvSpPr txBox="1"/>
          <p:nvPr/>
        </p:nvSpPr>
        <p:spPr>
          <a:xfrm>
            <a:off x="8645238" y="5364345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27 de Abril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FF82D850-0C91-6769-F042-67A7C45C1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424416"/>
              </p:ext>
            </p:extLst>
          </p:nvPr>
        </p:nvGraphicFramePr>
        <p:xfrm>
          <a:off x="1097558" y="1316081"/>
          <a:ext cx="10223498" cy="3792855"/>
        </p:xfrm>
        <a:graphic>
          <a:graphicData uri="http://schemas.openxmlformats.org/drawingml/2006/table">
            <a:tbl>
              <a:tblPr/>
              <a:tblGrid>
                <a:gridCol w="1946182">
                  <a:extLst>
                    <a:ext uri="{9D8B030D-6E8A-4147-A177-3AD203B41FA5}">
                      <a16:colId xmlns:a16="http://schemas.microsoft.com/office/drawing/2014/main" val="3166321159"/>
                    </a:ext>
                  </a:extLst>
                </a:gridCol>
                <a:gridCol w="1214853">
                  <a:extLst>
                    <a:ext uri="{9D8B030D-6E8A-4147-A177-3AD203B41FA5}">
                      <a16:colId xmlns:a16="http://schemas.microsoft.com/office/drawing/2014/main" val="1767138130"/>
                    </a:ext>
                  </a:extLst>
                </a:gridCol>
                <a:gridCol w="970069">
                  <a:extLst>
                    <a:ext uri="{9D8B030D-6E8A-4147-A177-3AD203B41FA5}">
                      <a16:colId xmlns:a16="http://schemas.microsoft.com/office/drawing/2014/main" val="2512685643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3388051925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4035547170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1566933122"/>
                    </a:ext>
                  </a:extLst>
                </a:gridCol>
                <a:gridCol w="961003">
                  <a:extLst>
                    <a:ext uri="{9D8B030D-6E8A-4147-A177-3AD203B41FA5}">
                      <a16:colId xmlns:a16="http://schemas.microsoft.com/office/drawing/2014/main" val="3980540451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1439909610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2476880871"/>
                    </a:ext>
                  </a:extLst>
                </a:gridCol>
              </a:tblGrid>
              <a:tr h="200025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2024-2025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2025-2026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6263902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16/03/25 al 31/03/25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16/03/26 al 31/03/26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7584697"/>
                  </a:ext>
                </a:extLst>
              </a:tr>
              <a:tr h="60007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 Definitiva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Grado de avance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Estimada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alcanzado según Estimación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936701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222974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COTO BRUS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162,075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158,712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97.93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702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187,708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166,283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88.59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2,734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99777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LOS SANTOS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806,474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812,345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100.73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38,473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632,883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607,010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95.91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18,714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99846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PEREZ ZELEDON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224,059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226,420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101.05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4,325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236,071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203,909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86.38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3,474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251624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TURRIALBA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99,238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76,174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76.76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358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73,523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50,526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68.72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1,341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785197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CENTRAL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240,908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228,082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94.68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4,220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258,793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226,444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1,678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77421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OCCIDENTAL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267,012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266,222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99.70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5,207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356,217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314,774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88.37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8,308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475965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 NORTE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12,862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13,515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105.08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1,237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18,757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13,713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73.11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738509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363310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1,812,628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1,781,470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98.28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54,523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1,763,951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1,582,659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89.72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36,580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34592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3400206"/>
                  </a:ext>
                </a:extLst>
              </a:tr>
              <a:tr h="190500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>
                          <a:effectLst/>
                          <a:latin typeface="Calibri" panose="020F0502020204030204" pitchFamily="34" charset="0"/>
                        </a:rPr>
                        <a:t>Comparativo entre las cosechas 2024-2025 y la 2025-2026, se presenta la información por cada una de las zonas.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8502255"/>
                  </a:ext>
                </a:extLst>
              </a:tr>
              <a:tr h="20002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>
                          <a:effectLst/>
                          <a:latin typeface="Calibri" panose="020F0502020204030204" pitchFamily="34" charset="0"/>
                        </a:rPr>
                        <a:t>La producción estimada de la cosecha 2025-2026 es la establecida por el CICAFE en su segunda estimación con nómina completa.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1373218"/>
                  </a:ext>
                </a:extLst>
              </a:tr>
              <a:tr h="20002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La cosecha 2024-2025 corresponde a la producción definitiva.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21475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0523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60E2C-E8D8-3187-DFA0-8415F71B6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57AE8E-74C2-A4BB-1254-60E30C9ADE4F}"/>
              </a:ext>
            </a:extLst>
          </p:cNvPr>
          <p:cNvSpPr txBox="1">
            <a:spLocks/>
          </p:cNvSpPr>
          <p:nvPr/>
        </p:nvSpPr>
        <p:spPr>
          <a:xfrm>
            <a:off x="1120386" y="689964"/>
            <a:ext cx="9823469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COSECHA</a:t>
            </a:r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 2025/2026   (EN Ud.46 KILOGRAMOS)   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7308295-AB40-3C40-F446-14DB01B3212A}"/>
              </a:ext>
            </a:extLst>
          </p:cNvPr>
          <p:cNvSpPr txBox="1">
            <a:spLocks/>
          </p:cNvSpPr>
          <p:nvPr/>
        </p:nvSpPr>
        <p:spPr>
          <a:xfrm>
            <a:off x="8547237" y="5392768"/>
            <a:ext cx="3644763" cy="364718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27 de Abril 2026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17ACF56-D7AA-B863-D385-0FCF40748BB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8A5A1B4-7D95-2653-FFE0-6288DCD9A8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059663" y="3429000"/>
            <a:ext cx="1021731" cy="554784"/>
          </a:xfrm>
          <a:prstGeom prst="rect">
            <a:avLst/>
          </a:prstGeom>
        </p:spPr>
      </p:pic>
      <p:sp>
        <p:nvSpPr>
          <p:cNvPr id="8" name="Bocadillo: rectángulo 7">
            <a:extLst>
              <a:ext uri="{FF2B5EF4-FFF2-40B4-BE49-F238E27FC236}">
                <a16:creationId xmlns:a16="http://schemas.microsoft.com/office/drawing/2014/main" id="{2EA01287-CFA3-A905-2E54-2E5050F7ECAD}"/>
              </a:ext>
            </a:extLst>
          </p:cNvPr>
          <p:cNvSpPr/>
          <p:nvPr/>
        </p:nvSpPr>
        <p:spPr>
          <a:xfrm>
            <a:off x="11089515" y="3105398"/>
            <a:ext cx="962025" cy="396927"/>
          </a:xfrm>
          <a:prstGeom prst="wedgeRectCallout">
            <a:avLst>
              <a:gd name="adj1" fmla="val -100149"/>
              <a:gd name="adj2" fmla="val 81692"/>
            </a:avLst>
          </a:prstGeom>
          <a:noFill/>
          <a:ln>
            <a:solidFill>
              <a:srgbClr val="499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dirty="0">
              <a:solidFill>
                <a:schemeClr val="tx1"/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114C983-C545-0620-354B-CA8FE47DC2D1}"/>
              </a:ext>
            </a:extLst>
          </p:cNvPr>
          <p:cNvSpPr txBox="1"/>
          <p:nvPr/>
        </p:nvSpPr>
        <p:spPr>
          <a:xfrm>
            <a:off x="11205618" y="3132993"/>
            <a:ext cx="724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1818</a:t>
            </a:r>
            <a:endParaRPr lang="es-CR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34F4F1CF-D4EA-E216-3D17-1A978731C4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815797"/>
              </p:ext>
            </p:extLst>
          </p:nvPr>
        </p:nvGraphicFramePr>
        <p:xfrm>
          <a:off x="1120386" y="1237531"/>
          <a:ext cx="9817974" cy="3946950"/>
        </p:xfrm>
        <a:graphic>
          <a:graphicData uri="http://schemas.openxmlformats.org/drawingml/2006/table">
            <a:tbl>
              <a:tblPr/>
              <a:tblGrid>
                <a:gridCol w="3000261">
                  <a:extLst>
                    <a:ext uri="{9D8B030D-6E8A-4147-A177-3AD203B41FA5}">
                      <a16:colId xmlns:a16="http://schemas.microsoft.com/office/drawing/2014/main" val="1253054392"/>
                    </a:ext>
                  </a:extLst>
                </a:gridCol>
                <a:gridCol w="1576013">
                  <a:extLst>
                    <a:ext uri="{9D8B030D-6E8A-4147-A177-3AD203B41FA5}">
                      <a16:colId xmlns:a16="http://schemas.microsoft.com/office/drawing/2014/main" val="4220564430"/>
                    </a:ext>
                  </a:extLst>
                </a:gridCol>
                <a:gridCol w="1243299">
                  <a:extLst>
                    <a:ext uri="{9D8B030D-6E8A-4147-A177-3AD203B41FA5}">
                      <a16:colId xmlns:a16="http://schemas.microsoft.com/office/drawing/2014/main" val="1204748910"/>
                    </a:ext>
                  </a:extLst>
                </a:gridCol>
                <a:gridCol w="1427167">
                  <a:extLst>
                    <a:ext uri="{9D8B030D-6E8A-4147-A177-3AD203B41FA5}">
                      <a16:colId xmlns:a16="http://schemas.microsoft.com/office/drawing/2014/main" val="2423177981"/>
                    </a:ext>
                  </a:extLst>
                </a:gridCol>
                <a:gridCol w="1357121">
                  <a:extLst>
                    <a:ext uri="{9D8B030D-6E8A-4147-A177-3AD203B41FA5}">
                      <a16:colId xmlns:a16="http://schemas.microsoft.com/office/drawing/2014/main" val="2872022079"/>
                    </a:ext>
                  </a:extLst>
                </a:gridCol>
                <a:gridCol w="1214113">
                  <a:extLst>
                    <a:ext uri="{9D8B030D-6E8A-4147-A177-3AD203B41FA5}">
                      <a16:colId xmlns:a16="http://schemas.microsoft.com/office/drawing/2014/main" val="1411243702"/>
                    </a:ext>
                  </a:extLst>
                </a:gridCol>
              </a:tblGrid>
              <a:tr h="67251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5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Producción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Sobre venta de  Exportación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9464000"/>
                  </a:ext>
                </a:extLst>
              </a:tr>
              <a:tr h="2315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2578715"/>
                  </a:ext>
                </a:extLst>
              </a:tr>
              <a:tr h="2315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1,127,505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$339.00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73.58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8972815"/>
                  </a:ext>
                </a:extLst>
              </a:tr>
              <a:tr h="2315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39,674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2.59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9518511"/>
                  </a:ext>
                </a:extLst>
              </a:tr>
              <a:tr h="2315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Consumo Nacional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92,155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₡3,010.25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$282.29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6.01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9062580"/>
                  </a:ext>
                </a:extLst>
              </a:tr>
              <a:tr h="2315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Consumo Nacional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103272"/>
                  </a:ext>
                </a:extLst>
              </a:tr>
              <a:tr h="2315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 Vendido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1,259,334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82.18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2871920"/>
                  </a:ext>
                </a:extLst>
              </a:tr>
              <a:tr h="2315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273,021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17.82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4307433"/>
                  </a:ext>
                </a:extLst>
              </a:tr>
              <a:tr h="24819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565,194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1" i="0" u="none" strike="noStrike">
                        <a:solidFill>
                          <a:srgbClr val="0000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48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5307772"/>
                  </a:ext>
                </a:extLst>
              </a:tr>
              <a:tr h="24819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601,985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52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1094150"/>
                  </a:ext>
                </a:extLst>
              </a:tr>
              <a:tr h="2315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1,532,355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100.00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473002"/>
                  </a:ext>
                </a:extLst>
              </a:tr>
              <a:tr h="23150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4064345"/>
                  </a:ext>
                </a:extLst>
              </a:tr>
              <a:tr h="694511">
                <a:tc gridSpan="6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500" b="0" i="0" u="none" strike="noStrike" dirty="0">
                          <a:effectLst/>
                          <a:latin typeface="Calibri Light" panose="020F0302020204030204" pitchFamily="34" charset="0"/>
                        </a:rPr>
                        <a:t>Resumen de comercialización de café, tanto de Consumo Nacional como de Exportación, se detalla las ventas en consignación y con precio fijo, el total vendido en U. De 46 kg se calcula de acuerdo con la fruta reportada en esta cosecha y, para su conversión a kg, se aplica el rendimiento de la cosecha 2024-2025.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55026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47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60209-EC78-A74F-3A6F-62B0D13D4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B37BBBB-DC62-EF6F-3492-0A9FC3C79D6C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POR ZONAS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0A1BF3F-DDAB-0A53-7838-30913BDC6946}"/>
              </a:ext>
            </a:extLst>
          </p:cNvPr>
          <p:cNvSpPr txBox="1"/>
          <p:nvPr/>
        </p:nvSpPr>
        <p:spPr>
          <a:xfrm>
            <a:off x="1097558" y="722720"/>
            <a:ext cx="1001811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 2025/2026   (EN Ud.46 KILOGRAMOS)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6489F10-1B1C-29DE-B8AD-88D46430E4AD}"/>
              </a:ext>
            </a:extLst>
          </p:cNvPr>
          <p:cNvSpPr txBox="1"/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27 de Abril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6B7EE3E8-1DF1-E1A2-4B53-67BA800592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668920"/>
              </p:ext>
            </p:extLst>
          </p:nvPr>
        </p:nvGraphicFramePr>
        <p:xfrm>
          <a:off x="1097558" y="1291257"/>
          <a:ext cx="10018118" cy="4009590"/>
        </p:xfrm>
        <a:graphic>
          <a:graphicData uri="http://schemas.openxmlformats.org/drawingml/2006/table">
            <a:tbl>
              <a:tblPr/>
              <a:tblGrid>
                <a:gridCol w="1256797">
                  <a:extLst>
                    <a:ext uri="{9D8B030D-6E8A-4147-A177-3AD203B41FA5}">
                      <a16:colId xmlns:a16="http://schemas.microsoft.com/office/drawing/2014/main" val="2489550028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338509440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1593039093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1547897451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3437288144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607972845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1929225806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3072409127"/>
                    </a:ext>
                  </a:extLst>
                </a:gridCol>
              </a:tblGrid>
              <a:tr h="351673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DE EXPORTACIÓN</a:t>
                      </a:r>
                      <a:r>
                        <a:rPr lang="es-CR" sz="1400" b="1" i="0" u="none" strike="noStrike" baseline="3000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endParaRPr lang="es-CR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CONSUMO NACIONAL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TOTAL DE VENTAS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6737055"/>
                  </a:ext>
                </a:extLst>
              </a:tr>
              <a:tr h="523176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con Precio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  Promedio $ por U. de 46 kgs.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PRECIO KG.POR 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 EN UNIDADES DE 46 KILOGRAMOS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6246141"/>
                  </a:ext>
                </a:extLst>
              </a:tr>
              <a:tr h="2087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Coto Brus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235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122,224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336.61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7,599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3,082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130,058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3788094"/>
                  </a:ext>
                </a:extLst>
              </a:tr>
              <a:tr h="2087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Los Santos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9,913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442,967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343.29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29,988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2,968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482,867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766244"/>
                  </a:ext>
                </a:extLst>
              </a:tr>
              <a:tr h="2087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Pérez Zeledón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125,282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346.06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24,190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3,035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149,472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7477832"/>
                  </a:ext>
                </a:extLst>
              </a:tr>
              <a:tr h="2087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Turrialba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750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39,129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316.97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1,253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3,234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41,132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0456766"/>
                  </a:ext>
                </a:extLst>
              </a:tr>
              <a:tr h="2087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Central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4,559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160,460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347.06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13,721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3,060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178,740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3932717"/>
                  </a:ext>
                </a:extLst>
              </a:tr>
              <a:tr h="4088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 Occidental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24,217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230,247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324.55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13,003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2,880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267,467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7131065"/>
                  </a:ext>
                </a:extLst>
              </a:tr>
              <a:tr h="2087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 Norte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7,197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395.59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2,402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3,355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9,598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3978847"/>
                  </a:ext>
                </a:extLst>
              </a:tr>
              <a:tr h="20875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Total Nacional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39,674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1,127,505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339.00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92,155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3,010.25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1,259,334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406731"/>
                  </a:ext>
                </a:extLst>
              </a:tr>
              <a:tr h="20875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1506835"/>
                  </a:ext>
                </a:extLst>
              </a:tr>
              <a:tr h="151586">
                <a:tc gridSpan="8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Detalle de comercialización de café por zonas, tanto de Consumo Nacional como de Exportación, aplicando el rendimiento de la cosecha anterior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4275726"/>
                  </a:ext>
                </a:extLst>
              </a:tr>
              <a:tr h="151586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3625991"/>
                  </a:ext>
                </a:extLst>
              </a:tr>
              <a:tr h="208754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exportación por unidad de 46 kg es de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$ 339.00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066619"/>
                  </a:ext>
                </a:extLst>
              </a:tr>
              <a:tr h="208754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ventas de consumo nacional por kg es de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₡3,010.25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45096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6037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FFF25-1981-7D43-7B7D-9E5D2D01B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B2F9A11-03FA-9E8A-F984-D403075D770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COMPARATIVO COMERCIALIZACIÓN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E038F37-2FCE-21FF-A132-2E3BCBFBEA77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DE LAS ULTIMAS TRES COSECHAS Al segundo año de cada período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A60CFAD0-C18E-8430-5653-649ADF4BEE77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27 de Abril 2026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C1D41E0C-4DED-D5EB-C10F-50199C994E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0125394"/>
              </p:ext>
            </p:extLst>
          </p:nvPr>
        </p:nvGraphicFramePr>
        <p:xfrm>
          <a:off x="1120387" y="1141482"/>
          <a:ext cx="9861934" cy="2377055"/>
        </p:xfrm>
        <a:graphic>
          <a:graphicData uri="http://schemas.openxmlformats.org/drawingml/2006/table">
            <a:tbl>
              <a:tblPr/>
              <a:tblGrid>
                <a:gridCol w="1106976">
                  <a:extLst>
                    <a:ext uri="{9D8B030D-6E8A-4147-A177-3AD203B41FA5}">
                      <a16:colId xmlns:a16="http://schemas.microsoft.com/office/drawing/2014/main" val="2083265299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1396495124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2780243370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2584464929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4189700380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614159792"/>
                    </a:ext>
                  </a:extLst>
                </a:gridCol>
                <a:gridCol w="844303">
                  <a:extLst>
                    <a:ext uri="{9D8B030D-6E8A-4147-A177-3AD203B41FA5}">
                      <a16:colId xmlns:a16="http://schemas.microsoft.com/office/drawing/2014/main" val="1493731821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3663199218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2423474623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2604434980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3350450525"/>
                    </a:ext>
                  </a:extLst>
                </a:gridCol>
                <a:gridCol w="218111">
                  <a:extLst>
                    <a:ext uri="{9D8B030D-6E8A-4147-A177-3AD203B41FA5}">
                      <a16:colId xmlns:a16="http://schemas.microsoft.com/office/drawing/2014/main" val="163653146"/>
                    </a:ext>
                  </a:extLst>
                </a:gridCol>
                <a:gridCol w="773945">
                  <a:extLst>
                    <a:ext uri="{9D8B030D-6E8A-4147-A177-3AD203B41FA5}">
                      <a16:colId xmlns:a16="http://schemas.microsoft.com/office/drawing/2014/main" val="2480768805"/>
                    </a:ext>
                  </a:extLst>
                </a:gridCol>
              </a:tblGrid>
              <a:tr h="159404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2023-2024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2024-2025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2025-2026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9488560"/>
                  </a:ext>
                </a:extLst>
              </a:tr>
              <a:tr h="291481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798298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1,034,002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$221.82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66.70%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1,225,600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$295.61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71.94%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1,127,505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$339.00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73.58%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1455855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70,963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4.58%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20,796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1.22%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39,674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2.59%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88791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Consumo Local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111,451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₡1,920.01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7.19%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112,767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₡3,103.19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6.62%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92,155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₡3,010.25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6.01%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9252950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C.N.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5614314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Total  Vendido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1,217,016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78.51%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1,359,163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79.78%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1,259,334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82.18%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9140316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333,118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21.49%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344,531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20.22%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273,021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17.82%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616868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429,692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601,142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565,194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156057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675,273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61.11%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645,254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51.77%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601,985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51.58%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6110254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Producción Total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1,550,134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1,703,694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1,532,355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 dirty="0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9318552"/>
                  </a:ext>
                </a:extLst>
              </a:tr>
            </a:tbl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7C91938B-C033-45A8-B772-192C7F469E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868023"/>
              </p:ext>
            </p:extLst>
          </p:nvPr>
        </p:nvGraphicFramePr>
        <p:xfrm>
          <a:off x="1120388" y="3632103"/>
          <a:ext cx="9861934" cy="1716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6667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5430C-E6FA-EE97-5799-BB9AA579B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E3F05F5-5D7C-759A-7C1A-A935792CBE41}"/>
              </a:ext>
            </a:extLst>
          </p:cNvPr>
          <p:cNvSpPr txBox="1"/>
          <p:nvPr/>
        </p:nvSpPr>
        <p:spPr>
          <a:xfrm>
            <a:off x="0" y="0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COSECHAS FUTURAS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17FB8DA8-45C0-2404-B43D-2AC245B93FBC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Cosechas 2026-2027 &amp; 2027-2028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B426963-1096-9604-3DE9-AE1AC8FC6352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27 de Abril 2026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91EF6101-C9FC-B9F4-E697-53A23A2467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419582"/>
              </p:ext>
            </p:extLst>
          </p:nvPr>
        </p:nvGraphicFramePr>
        <p:xfrm>
          <a:off x="1120388" y="1563440"/>
          <a:ext cx="9861935" cy="3017187"/>
        </p:xfrm>
        <a:graphic>
          <a:graphicData uri="http://schemas.openxmlformats.org/drawingml/2006/table">
            <a:tbl>
              <a:tblPr/>
              <a:tblGrid>
                <a:gridCol w="1547949">
                  <a:extLst>
                    <a:ext uri="{9D8B030D-6E8A-4147-A177-3AD203B41FA5}">
                      <a16:colId xmlns:a16="http://schemas.microsoft.com/office/drawing/2014/main" val="410331317"/>
                    </a:ext>
                  </a:extLst>
                </a:gridCol>
                <a:gridCol w="1335731">
                  <a:extLst>
                    <a:ext uri="{9D8B030D-6E8A-4147-A177-3AD203B41FA5}">
                      <a16:colId xmlns:a16="http://schemas.microsoft.com/office/drawing/2014/main" val="3706615317"/>
                    </a:ext>
                  </a:extLst>
                </a:gridCol>
                <a:gridCol w="1498015">
                  <a:extLst>
                    <a:ext uri="{9D8B030D-6E8A-4147-A177-3AD203B41FA5}">
                      <a16:colId xmlns:a16="http://schemas.microsoft.com/office/drawing/2014/main" val="2818630902"/>
                    </a:ext>
                  </a:extLst>
                </a:gridCol>
                <a:gridCol w="1597883">
                  <a:extLst>
                    <a:ext uri="{9D8B030D-6E8A-4147-A177-3AD203B41FA5}">
                      <a16:colId xmlns:a16="http://schemas.microsoft.com/office/drawing/2014/main" val="2008767362"/>
                    </a:ext>
                  </a:extLst>
                </a:gridCol>
                <a:gridCol w="2034805">
                  <a:extLst>
                    <a:ext uri="{9D8B030D-6E8A-4147-A177-3AD203B41FA5}">
                      <a16:colId xmlns:a16="http://schemas.microsoft.com/office/drawing/2014/main" val="3371486577"/>
                    </a:ext>
                  </a:extLst>
                </a:gridCol>
                <a:gridCol w="1847552">
                  <a:extLst>
                    <a:ext uri="{9D8B030D-6E8A-4147-A177-3AD203B41FA5}">
                      <a16:colId xmlns:a16="http://schemas.microsoft.com/office/drawing/2014/main" val="4233554950"/>
                    </a:ext>
                  </a:extLst>
                </a:gridCol>
              </a:tblGrid>
              <a:tr h="308128">
                <a:tc gridSpan="6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400" b="1" i="0" u="none" strike="noStrike">
                          <a:effectLst/>
                          <a:latin typeface="Calibri Light" panose="020F0302020204030204" pitchFamily="34" charset="0"/>
                        </a:rPr>
                        <a:t>Volumen en U. 46 kg. - Para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451148"/>
                  </a:ext>
                </a:extLst>
              </a:tr>
              <a:tr h="73950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Cosecha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TOTALES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en Consignación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con Precio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>
                          <a:effectLst/>
                          <a:latin typeface="Calibri Light" panose="020F0302020204030204" pitchFamily="34" charset="0"/>
                        </a:rPr>
                        <a:t>Precio Rieles Promedio $/Ud.46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Variación  % precio 1/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2043041"/>
                  </a:ext>
                </a:extLst>
              </a:tr>
              <a:tr h="19720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332193"/>
                  </a:ext>
                </a:extLst>
              </a:tr>
              <a:tr h="34510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2026-2027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93,267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39,086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54,181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291.17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-0.10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4571588"/>
                  </a:ext>
                </a:extLst>
              </a:tr>
              <a:tr h="34510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2027-2028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4,838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2,175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2,663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311.12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1540871"/>
                  </a:ext>
                </a:extLst>
              </a:tr>
              <a:tr h="21692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3747358"/>
                  </a:ext>
                </a:extLst>
              </a:tr>
              <a:tr h="23664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9577795"/>
                  </a:ext>
                </a:extLst>
              </a:tr>
              <a:tr h="209527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1" i="0" u="none" strike="noStrike">
                          <a:effectLst/>
                          <a:latin typeface="Calibri Light" panose="020F0302020204030204" pitchFamily="34" charset="0"/>
                        </a:rPr>
                        <a:t>1/ Variación porcentual en el precio: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3395972"/>
                  </a:ext>
                </a:extLst>
              </a:tr>
              <a:tr h="20952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20/4/2026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2026-2027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7083277"/>
                  </a:ext>
                </a:extLst>
              </a:tr>
              <a:tr h="20952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20/4/2026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2027-2028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121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13702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13323</TotalTime>
  <Words>968</Words>
  <Application>Microsoft Office PowerPoint</Application>
  <PresentationFormat>Panorámica</PresentationFormat>
  <Paragraphs>410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7</vt:i4>
      </vt:variant>
    </vt:vector>
  </HeadingPairs>
  <TitlesOfParts>
    <vt:vector size="14" baseType="lpstr">
      <vt:lpstr>Aptos</vt:lpstr>
      <vt:lpstr>Arial</vt:lpstr>
      <vt:lpstr>Calibri</vt:lpstr>
      <vt:lpstr>Calibri Light</vt:lpstr>
      <vt:lpstr>Slenco Black</vt:lpstr>
      <vt:lpstr>Tema de Office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aquiros</dc:creator>
  <cp:lastModifiedBy>Juan Carlos Castillo Molina</cp:lastModifiedBy>
  <cp:revision>26</cp:revision>
  <dcterms:created xsi:type="dcterms:W3CDTF">2023-12-07T15:07:55Z</dcterms:created>
  <dcterms:modified xsi:type="dcterms:W3CDTF">2026-04-28T18:47:43Z</dcterms:modified>
</cp:coreProperties>
</file>